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1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9C51428-410F-4EB9-B96E-947FF34D3920}" type="datetimeFigureOut">
              <a:rPr lang="en-GB" smtClean="0"/>
              <a:pPr/>
              <a:t>16/09/2015</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3FFD64F-7E56-404B-8802-E808C5D6FFE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C51428-410F-4EB9-B96E-947FF34D3920}" type="datetimeFigureOut">
              <a:rPr lang="en-GB" smtClean="0"/>
              <a:pPr/>
              <a:t>16/09/2015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B3FFD64F-7E56-404B-8802-E808C5D6FFE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C51428-410F-4EB9-B96E-947FF34D3920}" type="datetimeFigureOut">
              <a:rPr lang="en-GB" smtClean="0"/>
              <a:pPr/>
              <a:t>16/09/2015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B3FFD64F-7E56-404B-8802-E808C5D6FFE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C51428-410F-4EB9-B96E-947FF34D3920}" type="datetimeFigureOut">
              <a:rPr lang="en-GB" smtClean="0"/>
              <a:pPr/>
              <a:t>16/09/2015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B3FFD64F-7E56-404B-8802-E808C5D6FFE5}"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9C51428-410F-4EB9-B96E-947FF34D3920}" type="datetimeFigureOut">
              <a:rPr lang="en-GB" smtClean="0"/>
              <a:pPr/>
              <a:t>16/09/2015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B3FFD64F-7E56-404B-8802-E808C5D6FFE5}"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9C51428-410F-4EB9-B96E-947FF34D3920}" type="datetimeFigureOut">
              <a:rPr lang="en-GB" smtClean="0"/>
              <a:pPr/>
              <a:t>16/09/2015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B3FFD64F-7E56-404B-8802-E808C5D6FFE5}"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9C51428-410F-4EB9-B96E-947FF34D3920}" type="datetimeFigureOut">
              <a:rPr lang="en-GB" smtClean="0"/>
              <a:pPr/>
              <a:t>16/09/2015</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B3FFD64F-7E56-404B-8802-E808C5D6FFE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9C51428-410F-4EB9-B96E-947FF34D3920}" type="datetimeFigureOut">
              <a:rPr lang="en-GB" smtClean="0"/>
              <a:pPr/>
              <a:t>16/09/2015</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B3FFD64F-7E56-404B-8802-E808C5D6FFE5}"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9C51428-410F-4EB9-B96E-947FF34D3920}" type="datetimeFigureOut">
              <a:rPr lang="en-GB" smtClean="0"/>
              <a:pPr/>
              <a:t>16/09/2015</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B3FFD64F-7E56-404B-8802-E808C5D6FFE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9C51428-410F-4EB9-B96E-947FF34D3920}" type="datetimeFigureOut">
              <a:rPr lang="en-GB" smtClean="0"/>
              <a:pPr/>
              <a:t>16/09/2015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B3FFD64F-7E56-404B-8802-E808C5D6FFE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9C51428-410F-4EB9-B96E-947FF34D3920}" type="datetimeFigureOut">
              <a:rPr lang="en-GB" smtClean="0"/>
              <a:pPr/>
              <a:t>16/09/2015</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3FFD64F-7E56-404B-8802-E808C5D6FFE5}"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9C51428-410F-4EB9-B96E-947FF34D3920}" type="datetimeFigureOut">
              <a:rPr lang="en-GB" smtClean="0"/>
              <a:pPr/>
              <a:t>16/09/2015</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3FFD64F-7E56-404B-8802-E808C5D6FFE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registration.livegroup.co.uk/efa/ContentTabs/Embed.aspx?dfid=1505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420888"/>
            <a:ext cx="7772400" cy="1829761"/>
          </a:xfrm>
        </p:spPr>
        <p:txBody>
          <a:bodyPr>
            <a:normAutofit fontScale="90000"/>
          </a:bodyPr>
          <a:lstStyle/>
          <a:p>
            <a:r>
              <a:rPr lang="en-GB" dirty="0" smtClean="0"/>
              <a:t>Assessment at Weston Mill Community Primary School</a:t>
            </a:r>
            <a:endParaRPr lang="en-GB"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99592" y="692696"/>
            <a:ext cx="1728192" cy="1728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smtClean="0"/>
              <a:t>Schools are expected to demonstrate their assessment of pupils attainment and share this with parents. </a:t>
            </a:r>
          </a:p>
          <a:p>
            <a:r>
              <a:rPr lang="en-GB" dirty="0" smtClean="0"/>
              <a:t>Here, at Weston Mill, we have continued to assess attainment and progress through</a:t>
            </a:r>
          </a:p>
          <a:p>
            <a:pPr>
              <a:buNone/>
            </a:pPr>
            <a:r>
              <a:rPr lang="en-GB" dirty="0" smtClean="0"/>
              <a:t> - observations of the children learning</a:t>
            </a:r>
          </a:p>
          <a:p>
            <a:pPr>
              <a:buNone/>
            </a:pPr>
            <a:r>
              <a:rPr lang="en-GB" dirty="0" smtClean="0"/>
              <a:t> - looking at learning in their books</a:t>
            </a:r>
          </a:p>
          <a:p>
            <a:pPr>
              <a:buNone/>
            </a:pPr>
            <a:r>
              <a:rPr lang="en-GB" dirty="0" smtClean="0"/>
              <a:t> - talking with the children about their learning</a:t>
            </a:r>
          </a:p>
          <a:p>
            <a:pPr>
              <a:buNone/>
            </a:pPr>
            <a:r>
              <a:rPr lang="en-GB" dirty="0" smtClean="0"/>
              <a:t> - formal assessments of learning</a:t>
            </a:r>
          </a:p>
          <a:p>
            <a:pPr>
              <a:buFont typeface="Wingdings" pitchFamily="2" charset="2"/>
              <a:buChar char="Ø"/>
            </a:pPr>
            <a:r>
              <a:rPr lang="en-GB" dirty="0" smtClean="0"/>
              <a:t>The new curriculum encourages teacher sand children to look at what the children can do and what the children need to do next, identifying strengths and areas for development. </a:t>
            </a:r>
            <a:endParaRPr lang="en-GB" dirty="0"/>
          </a:p>
        </p:txBody>
      </p:sp>
      <p:sp>
        <p:nvSpPr>
          <p:cNvPr id="3" name="Title 2"/>
          <p:cNvSpPr>
            <a:spLocks noGrp="1"/>
          </p:cNvSpPr>
          <p:nvPr>
            <p:ph type="title"/>
          </p:nvPr>
        </p:nvSpPr>
        <p:spPr/>
        <p:txBody>
          <a:bodyPr/>
          <a:lstStyle/>
          <a:p>
            <a:r>
              <a:rPr lang="en-GB" dirty="0" smtClean="0"/>
              <a:t>What is assessment?</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Why has this change happened?</a:t>
            </a:r>
          </a:p>
          <a:p>
            <a:r>
              <a:rPr lang="en-GB" dirty="0" smtClean="0"/>
              <a:t>Which children in the school are affected?</a:t>
            </a:r>
          </a:p>
          <a:p>
            <a:r>
              <a:rPr lang="en-GB" dirty="0" smtClean="0"/>
              <a:t>What will replace the levels?</a:t>
            </a:r>
          </a:p>
          <a:p>
            <a:r>
              <a:rPr lang="en-GB" dirty="0" smtClean="0"/>
              <a:t>How will teachers decide how my child is progressing?</a:t>
            </a:r>
          </a:p>
          <a:p>
            <a:r>
              <a:rPr lang="en-GB" dirty="0" smtClean="0"/>
              <a:t>What information will I receive about how my child is progressing?</a:t>
            </a:r>
          </a:p>
          <a:p>
            <a:r>
              <a:rPr lang="en-GB" dirty="0" smtClean="0">
                <a:hlinkClick r:id="rId2"/>
              </a:rPr>
              <a:t>https://registration.livegroup.co.uk/efa/ContentTabs/Embed.aspx?dfid=15057</a:t>
            </a:r>
            <a:endParaRPr lang="en-GB" dirty="0" smtClean="0"/>
          </a:p>
          <a:p>
            <a:endParaRPr lang="en-GB" dirty="0"/>
          </a:p>
        </p:txBody>
      </p:sp>
      <p:sp>
        <p:nvSpPr>
          <p:cNvPr id="3" name="Title 2"/>
          <p:cNvSpPr>
            <a:spLocks noGrp="1"/>
          </p:cNvSpPr>
          <p:nvPr>
            <p:ph type="title"/>
          </p:nvPr>
        </p:nvSpPr>
        <p:spPr/>
        <p:txBody>
          <a:bodyPr/>
          <a:lstStyle/>
          <a:p>
            <a:r>
              <a:rPr lang="en-GB" dirty="0" smtClean="0"/>
              <a:t>Key Questions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GB" dirty="0" smtClean="0"/>
              <a:t>“...the current system of national curriculum levels and level descriptors will be removed and not replaced.”</a:t>
            </a:r>
          </a:p>
          <a:p>
            <a:pPr>
              <a:buNone/>
            </a:pPr>
            <a:r>
              <a:rPr lang="en-GB" dirty="0" smtClean="0"/>
              <a:t>(Department for Education July 2013</a:t>
            </a:r>
          </a:p>
          <a:p>
            <a:r>
              <a:rPr lang="en-GB" dirty="0" smtClean="0"/>
              <a:t>“Schools need to be conscious that the new curriculum is not in alignment with the old national curriculum levels.”</a:t>
            </a:r>
          </a:p>
          <a:p>
            <a:pPr>
              <a:buNone/>
            </a:pPr>
            <a:r>
              <a:rPr lang="en-GB" dirty="0" smtClean="0"/>
              <a:t>   (NAHT Commission on Assessment February 2014)</a:t>
            </a:r>
          </a:p>
          <a:p>
            <a:r>
              <a:rPr lang="en-GB" dirty="0" smtClean="0"/>
              <a:t>A new national curriculum was introduced in September 2014</a:t>
            </a:r>
          </a:p>
          <a:p>
            <a:r>
              <a:rPr lang="en-GB" dirty="0" smtClean="0"/>
              <a:t>The new national curriculum is more challenging, therefore expectations are higher. </a:t>
            </a:r>
          </a:p>
          <a:p>
            <a:r>
              <a:rPr lang="en-GB" dirty="0" smtClean="0"/>
              <a:t>The existing levels don’t work as a way of assessing children’s attainment against the new curriculum. </a:t>
            </a:r>
          </a:p>
          <a:p>
            <a:r>
              <a:rPr lang="en-GB" dirty="0" smtClean="0"/>
              <a:t>The Government have not replaced levels and have left it up to the schools to design their own assessment framework. </a:t>
            </a:r>
            <a:endParaRPr lang="en-GB" dirty="0"/>
          </a:p>
        </p:txBody>
      </p:sp>
      <p:sp>
        <p:nvSpPr>
          <p:cNvPr id="3" name="Title 2"/>
          <p:cNvSpPr>
            <a:spLocks noGrp="1"/>
          </p:cNvSpPr>
          <p:nvPr>
            <p:ph type="title"/>
          </p:nvPr>
        </p:nvSpPr>
        <p:spPr/>
        <p:txBody>
          <a:bodyPr>
            <a:normAutofit fontScale="90000"/>
          </a:bodyPr>
          <a:lstStyle/>
          <a:p>
            <a:r>
              <a:rPr lang="en-GB" dirty="0" smtClean="0"/>
              <a:t>Why has this change happened?</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Children in Foundation stage have not had a change to their curriculum but will now have to undertake a “baseline assessment” when they start school. </a:t>
            </a:r>
          </a:p>
          <a:p>
            <a:r>
              <a:rPr lang="en-GB" dirty="0" smtClean="0"/>
              <a:t>All pupils will now be assessed with a whole school approach, identifying whether they are working below age related expectations, at age related expectations or above age related expectations. </a:t>
            </a:r>
            <a:endParaRPr lang="en-GB" dirty="0"/>
          </a:p>
        </p:txBody>
      </p:sp>
      <p:sp>
        <p:nvSpPr>
          <p:cNvPr id="3" name="Title 2"/>
          <p:cNvSpPr>
            <a:spLocks noGrp="1"/>
          </p:cNvSpPr>
          <p:nvPr>
            <p:ph type="title"/>
          </p:nvPr>
        </p:nvSpPr>
        <p:spPr/>
        <p:txBody>
          <a:bodyPr/>
          <a:lstStyle/>
          <a:p>
            <a:r>
              <a:rPr lang="en-GB" dirty="0" smtClean="0"/>
              <a:t>Which children are affected?</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GB" dirty="0" smtClean="0"/>
              <a:t>With the changes in the National Curriculum, expectations for each year group have changed. Children are expected to work at a higher level, and will be assessed whether they are low, mid or high. </a:t>
            </a:r>
          </a:p>
          <a:p>
            <a:r>
              <a:rPr lang="en-GB" dirty="0" smtClean="0"/>
              <a:t>The curriculum taught at Weston Mill is delivered through the International Primary Curriculum, which ensures that by the end of each Key Stage, the objectives for each subject have been covered. </a:t>
            </a:r>
          </a:p>
          <a:p>
            <a:r>
              <a:rPr lang="en-GB" dirty="0" smtClean="0"/>
              <a:t>Teachers then assess the children to whether they have achieved the objectives. </a:t>
            </a:r>
          </a:p>
          <a:p>
            <a:r>
              <a:rPr lang="en-GB" dirty="0" smtClean="0"/>
              <a:t>Final judgements for each child are then made based on an amalgamation of all of these objectives, their books and pupil conferencing.  </a:t>
            </a:r>
          </a:p>
        </p:txBody>
      </p:sp>
      <p:sp>
        <p:nvSpPr>
          <p:cNvPr id="3" name="Title 2"/>
          <p:cNvSpPr>
            <a:spLocks noGrp="1"/>
          </p:cNvSpPr>
          <p:nvPr>
            <p:ph type="title"/>
          </p:nvPr>
        </p:nvSpPr>
        <p:spPr/>
        <p:txBody>
          <a:bodyPr/>
          <a:lstStyle/>
          <a:p>
            <a:r>
              <a:rPr lang="en-GB" dirty="0" smtClean="0"/>
              <a:t>What will replace levels?</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Parents meeting in the Autumn Term with the class teacher. </a:t>
            </a:r>
          </a:p>
          <a:p>
            <a:r>
              <a:rPr lang="en-GB" dirty="0" smtClean="0"/>
              <a:t>Annual report to parents just before Easter. </a:t>
            </a:r>
          </a:p>
          <a:p>
            <a:r>
              <a:rPr lang="en-GB" dirty="0" smtClean="0"/>
              <a:t>In the summer term we will provide information about your child’s year at school once the judgements have been made, indicating their achievements over the year. </a:t>
            </a:r>
            <a:endParaRPr lang="en-GB" dirty="0"/>
          </a:p>
        </p:txBody>
      </p:sp>
      <p:sp>
        <p:nvSpPr>
          <p:cNvPr id="3" name="Title 2"/>
          <p:cNvSpPr>
            <a:spLocks noGrp="1"/>
          </p:cNvSpPr>
          <p:nvPr>
            <p:ph type="title"/>
          </p:nvPr>
        </p:nvSpPr>
        <p:spPr/>
        <p:txBody>
          <a:bodyPr>
            <a:normAutofit/>
          </a:bodyPr>
          <a:lstStyle/>
          <a:p>
            <a:r>
              <a:rPr lang="en-GB" sz="3200" dirty="0" smtClean="0"/>
              <a:t>What information will I receive about how my child is progressing?</a:t>
            </a:r>
            <a:endParaRPr lang="en-GB"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Feel free to ask any questions. </a:t>
            </a:r>
          </a:p>
          <a:p>
            <a:endParaRPr lang="en-GB" dirty="0"/>
          </a:p>
          <a:p>
            <a:r>
              <a:rPr lang="en-GB" dirty="0" smtClean="0"/>
              <a:t>Resources at the back of the room. </a:t>
            </a:r>
          </a:p>
        </p:txBody>
      </p:sp>
      <p:sp>
        <p:nvSpPr>
          <p:cNvPr id="3" name="Title 2"/>
          <p:cNvSpPr>
            <a:spLocks noGrp="1"/>
          </p:cNvSpPr>
          <p:nvPr>
            <p:ph type="title"/>
          </p:nvPr>
        </p:nvSpPr>
        <p:spPr/>
        <p:txBody>
          <a:bodyPr/>
          <a:lstStyle/>
          <a:p>
            <a:r>
              <a:rPr lang="en-GB" dirty="0" smtClean="0"/>
              <a:t>Any questions? </a:t>
            </a:r>
            <a:endParaRPr lang="en-GB"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a:p>
        </p:txBody>
      </p:sp>
      <p:sp>
        <p:nvSpPr>
          <p:cNvPr id="3" name="Title 2"/>
          <p:cNvSpPr>
            <a:spLocks noGrp="1"/>
          </p:cNvSpPr>
          <p:nvPr>
            <p:ph type="title"/>
          </p:nvPr>
        </p:nvSpPr>
        <p:spPr/>
        <p:txBody>
          <a:bodyPr/>
          <a:lstStyle/>
          <a:p>
            <a:r>
              <a:rPr lang="en-GB" dirty="0" smtClean="0"/>
              <a:t>What is mastery?</a:t>
            </a:r>
            <a:endParaRPr lang="en-GB"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50</TotalTime>
  <Words>531</Words>
  <Application>Microsoft Office PowerPoint</Application>
  <PresentationFormat>On-screen Show (4:3)</PresentationFormat>
  <Paragraphs>42</Paragraphs>
  <Slides>9</Slides>
  <Notes>0</Notes>
  <HiddenSlides>1</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Assessment at Weston Mill Community Primary School</vt:lpstr>
      <vt:lpstr>What is assessment?</vt:lpstr>
      <vt:lpstr>Key Questions</vt:lpstr>
      <vt:lpstr>Why has this change happened?</vt:lpstr>
      <vt:lpstr>Which children are affected?</vt:lpstr>
      <vt:lpstr>What will replace levels?</vt:lpstr>
      <vt:lpstr>What information will I receive about how my child is progressing?</vt:lpstr>
      <vt:lpstr>Any questions? </vt:lpstr>
      <vt:lpstr>What is mastery?</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at Weston Mill Community Primary School</dc:title>
  <dc:creator>rdibben</dc:creator>
  <cp:lastModifiedBy>rdibben</cp:lastModifiedBy>
  <cp:revision>5</cp:revision>
  <dcterms:created xsi:type="dcterms:W3CDTF">2015-09-14T11:00:04Z</dcterms:created>
  <dcterms:modified xsi:type="dcterms:W3CDTF">2015-09-16T12:23:42Z</dcterms:modified>
</cp:coreProperties>
</file>