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4" d="100"/>
          <a:sy n="44" d="100"/>
        </p:scale>
        <p:origin x="-1926" y="-11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6AA63-0185-4AD2-A6B4-7B40CE15540C}" type="datetimeFigureOut">
              <a:rPr lang="en-GB" smtClean="0"/>
              <a:pPr/>
              <a:t>24/05/2016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A4D65-4E18-445E-B3AF-AF4AD75B5F3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087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A4D65-4E18-445E-B3AF-AF4AD75B5F3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861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scovery MAT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0"/>
          <a:stretch>
            <a:fillRect/>
          </a:stretch>
        </p:blipFill>
        <p:spPr bwMode="auto">
          <a:xfrm>
            <a:off x="1686303" y="1033268"/>
            <a:ext cx="9174763" cy="55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7050" y="5380196"/>
            <a:ext cx="1162050" cy="1238250"/>
          </a:xfrm>
          <a:prstGeom prst="rect">
            <a:avLst/>
          </a:prstGeom>
          <a:noFill/>
        </p:spPr>
      </p:pic>
      <p:pic>
        <p:nvPicPr>
          <p:cNvPr id="5" name="Picture 4" descr="Western Mill_Logo Smal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28" y="5326697"/>
            <a:ext cx="1438275" cy="1345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030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changes will we see? </a:t>
            </a:r>
            <a:endParaRPr lang="en-GB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Whilst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overarching aim of the Trust is to promote school improvement and outcomes for pupils 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staff, there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will be little change to the daily life of children in the classroom.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Parents will notice little or no difference to the daily school life of their child.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Most staff will see no change to their role.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Opportunities for staff to develop their practice through collaboration and high quality CPD.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Roles will evolve as the Trust develops.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71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this affect staff? </a:t>
            </a:r>
            <a:endParaRPr lang="en-GB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131" y="1649730"/>
            <a:ext cx="11210544" cy="486537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Formal consultation will be undertaken in the next few weeks.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Staff are currently employed by Plymouth City Council or the Education Through Enterprise Trust.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Staff will transfer to being employed by the Multi Academy Trust.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Terms and Conditions will not be changed.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Memberships to the Teachers and Local Government Pension Schemes will continue.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There will be increased job security with options to work across the member schools.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Staff will no longer able to use the Plymouth City Council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IChoose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scheme or workplace options.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The Trust will develop schemes such as childcare voucher schemes for use by staff.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There will be a consistent pay day for teaching and support staff (25</a:t>
            </a:r>
            <a:r>
              <a:rPr lang="en-GB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of the month).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We have invited Graeme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Catling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our HR advisor, here to answer any initial questions you may have about changes to employment and how this will affect you.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87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are we here? </a:t>
            </a:r>
            <a:endParaRPr lang="en-GB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 secure the best possible outcomes for the children in our schools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A desire to be in control of our own destiny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Disappearing local authority services </a:t>
            </a:r>
          </a:p>
        </p:txBody>
      </p:sp>
    </p:spTree>
    <p:extLst>
      <p:ext uri="{BB962C8B-B14F-4D97-AF65-F5344CB8AC3E}">
        <p14:creationId xmlns:p14="http://schemas.microsoft.com/office/powerpoint/2010/main" val="86039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Multi Academy Trust? </a:t>
            </a:r>
            <a:endParaRPr lang="en-GB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At its heart, a Multi Academy Trust is a family of schools forming a shared company, to work in partnership to improve the educational provision and standards for pupils in its member schools.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It is a charitable company, with Trustees/Directors registered at Companies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House.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The Trustees/Directors are accountable for the performance of the schools within the trust, much like our existing governing body.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21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Principles of the </a:t>
            </a:r>
            <a:br>
              <a:rPr lang="en-GB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Discovery Multi Academy Trust </a:t>
            </a:r>
            <a:endParaRPr lang="en-GB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All schools treated as an equal partner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No change to the distinctive and individual nature of the schools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ensure the provision of high quality education for our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A desire to secure the best possible outcomes for all our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children, through the delivery of high quality learning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experiences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Maximising the opportunities for the career development of staff, through the sharing of good practice and high quality CPD. </a:t>
            </a:r>
          </a:p>
        </p:txBody>
      </p:sp>
    </p:spTree>
    <p:extLst>
      <p:ext uri="{BB962C8B-B14F-4D97-AF65-F5344CB8AC3E}">
        <p14:creationId xmlns:p14="http://schemas.microsoft.com/office/powerpoint/2010/main" val="416059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Aims for our Trust </a:t>
            </a:r>
            <a:endParaRPr lang="en-GB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Through collaboration, we will: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Ensure consistently high expectations and outcomes across all of our schools, amongst learners, teachers, parents and carers.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Develop opportunities to provide wider life experiences, developing both skills and expertise that help children gain the employment and training that they aspire to.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Work effectively with parents and carers, professionals and the wider community to promote health and well-being, in order to create the right conditions for learners to thrive.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Make efficient use of all resources available to us and thereby maximise the benefits for learners.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00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Aims for our Trust </a:t>
            </a:r>
            <a:endParaRPr lang="en-GB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Enhance the professional development opportunities for all staff, with a greater emphasis on Quality Assurance and support.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Work with external partners, including other schools, to widen the range of life skills available for our communities to develop.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Improve social cohesion within our community by strengthening our commitment to co-operative values, including respect, social justice, fairness, inclusion and democracy. Then using these to do things that help improve our community.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94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the Trust be governed? </a:t>
            </a:r>
            <a:endParaRPr lang="en-GB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3 levels of management: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Members – largely a hands-off role, similar to shareholders in a company.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Trustees/Directors – provide strategic direction for the trust – chosen for their individual skills they can bring to support the development of the Trust.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Local Advisory Boards – similar to our existing governing bodies in each school.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67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790" y="8313"/>
            <a:ext cx="10773157" cy="948267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Discovery Multi Academy Trust </a:t>
            </a:r>
            <a:endParaRPr lang="en-GB" sz="40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9937" y="3822442"/>
            <a:ext cx="35941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Weston Mill Community Primary Academy </a:t>
            </a:r>
          </a:p>
          <a:p>
            <a:r>
              <a:rPr lang="en-GB" sz="1200" dirty="0" smtClean="0"/>
              <a:t>                                                </a:t>
            </a:r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879778" y="3822442"/>
            <a:ext cx="22652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Oakwood Primary Academy 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133734" y="3822442"/>
            <a:ext cx="2521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Beechwood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Primary Academy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466" y="4931539"/>
            <a:ext cx="731717" cy="9756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99975" y="4548862"/>
            <a:ext cx="229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Head of School </a:t>
            </a:r>
          </a:p>
          <a:p>
            <a:pPr algn="ctr"/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Rachel Dibben 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3366" y="4565179"/>
            <a:ext cx="229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Head of School </a:t>
            </a:r>
          </a:p>
          <a:p>
            <a:pPr algn="ctr"/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Jackie Sparrow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44931" y="4548862"/>
            <a:ext cx="229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Head of School </a:t>
            </a:r>
          </a:p>
          <a:p>
            <a:pPr algn="ctr"/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Lisa Evans 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694" y="4965289"/>
            <a:ext cx="694373" cy="9581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198" y="4982625"/>
            <a:ext cx="614434" cy="861221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9394281" y="4345662"/>
            <a:ext cx="0" cy="203200"/>
          </a:xfrm>
          <a:prstGeom prst="line">
            <a:avLst/>
          </a:prstGeom>
          <a:ln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955443" y="4345662"/>
            <a:ext cx="0" cy="203200"/>
          </a:xfrm>
          <a:prstGeom prst="line">
            <a:avLst/>
          </a:prstGeom>
          <a:ln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06619" y="4099441"/>
            <a:ext cx="1943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Local Advisory Board 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13414" y="4099441"/>
            <a:ext cx="1943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Local Advisory Board 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22731" y="4099441"/>
            <a:ext cx="1943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Local Advisory Board 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172" y="1057289"/>
            <a:ext cx="546021" cy="722398"/>
          </a:xfrm>
          <a:prstGeom prst="rect">
            <a:avLst/>
          </a:prstGeom>
          <a:noFill/>
          <a:ln w="158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831" y="1057289"/>
            <a:ext cx="563201" cy="722398"/>
          </a:xfrm>
          <a:prstGeom prst="rect">
            <a:avLst/>
          </a:prstGeom>
          <a:noFill/>
          <a:ln w="158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498" y="1057289"/>
            <a:ext cx="546477" cy="722398"/>
          </a:xfrm>
          <a:prstGeom prst="rect">
            <a:avLst/>
          </a:prstGeom>
          <a:noFill/>
          <a:ln w="158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899" y="2640258"/>
            <a:ext cx="473964" cy="628319"/>
          </a:xfrm>
          <a:prstGeom prst="rect">
            <a:avLst/>
          </a:prstGeom>
          <a:noFill/>
          <a:ln w="158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49" y="2664654"/>
            <a:ext cx="472537" cy="643386"/>
          </a:xfrm>
          <a:prstGeom prst="rect">
            <a:avLst/>
          </a:prstGeom>
          <a:noFill/>
          <a:ln w="158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963" y="2677214"/>
            <a:ext cx="509173" cy="618266"/>
          </a:xfrm>
          <a:prstGeom prst="rect">
            <a:avLst/>
          </a:prstGeom>
          <a:noFill/>
          <a:ln w="158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460" y="2689337"/>
            <a:ext cx="467909" cy="619080"/>
          </a:xfrm>
          <a:prstGeom prst="rect">
            <a:avLst/>
          </a:prstGeom>
          <a:noFill/>
          <a:ln w="158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547" y="2677980"/>
            <a:ext cx="475277" cy="630060"/>
          </a:xfrm>
          <a:prstGeom prst="rect">
            <a:avLst/>
          </a:prstGeom>
          <a:noFill/>
          <a:ln w="158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030" y="2651072"/>
            <a:ext cx="519168" cy="656968"/>
          </a:xfrm>
          <a:prstGeom prst="rect">
            <a:avLst/>
          </a:prstGeom>
          <a:noFill/>
          <a:ln w="158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9" name="Picture 11" descr="Silhouett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814" y="2651072"/>
            <a:ext cx="665219" cy="59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7652981" y="3251909"/>
            <a:ext cx="125888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Dawn Jones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City College Plymouth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572586" y="3308040"/>
            <a:ext cx="148640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Carol </a:t>
            </a:r>
            <a:r>
              <a:rPr kumimoji="0" lang="en-GB" altLang="en-US" sz="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Lant</a:t>
            </a:r>
            <a:r>
              <a:rPr kumimoji="0" lang="en-GB" alt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Community Governor 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4055350" y="3277258"/>
            <a:ext cx="136366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David </a:t>
            </a:r>
            <a:r>
              <a:rPr kumimoji="0" lang="en-GB" altLang="en-US" sz="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Tytherleigh</a:t>
            </a:r>
            <a:endParaRPr kumimoji="0" lang="en-GB" altLang="en-US" sz="9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Chairman</a:t>
            </a:r>
            <a:r>
              <a:rPr kumimoji="0" lang="en-GB" altLang="en-US" sz="9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GB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of </a:t>
            </a:r>
            <a:r>
              <a:rPr kumimoji="0" lang="en-GB" altLang="en-US" sz="9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GB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the Board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290217" y="3299679"/>
            <a:ext cx="1270427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Alison </a:t>
            </a:r>
            <a:r>
              <a:rPr kumimoji="0" lang="en-GB" altLang="en-US" sz="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Nettleship</a:t>
            </a:r>
            <a:endParaRPr kumimoji="0" lang="en-GB" altLang="en-US" sz="9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CEO Designate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6540577" y="3268577"/>
            <a:ext cx="1031875" cy="68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Hannah Randall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Parent Governor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922716" y="3299679"/>
            <a:ext cx="12604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Jade Harris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Parent Governor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8724284" y="3256613"/>
            <a:ext cx="1526819" cy="41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Steve Evans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Plymouth City Council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6431739" y="1755600"/>
            <a:ext cx="1614335" cy="71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Tina Tuohy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Member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Community Governor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5345846" y="1755600"/>
            <a:ext cx="115917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Al Briggs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Member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Co-opted Governor</a:t>
            </a:r>
            <a:r>
              <a:rPr kumimoji="0" lang="en-GB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3819465" y="1767644"/>
            <a:ext cx="1614542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Roger Galloway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Member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Co-opted Governor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74824" y="744832"/>
            <a:ext cx="1941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Board of Members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63915" y="2332481"/>
            <a:ext cx="1878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Board of Trustees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045488" y="4341747"/>
            <a:ext cx="0" cy="203200"/>
          </a:xfrm>
          <a:prstGeom prst="line">
            <a:avLst/>
          </a:prstGeom>
          <a:ln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59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654" y="487658"/>
            <a:ext cx="10467976" cy="55456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and Learning Staffing Structure </a:t>
            </a:r>
            <a:endParaRPr lang="en-GB" sz="40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5099" y="1146464"/>
            <a:ext cx="71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CEO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57298" y="2178139"/>
            <a:ext cx="3930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Weston Mill Community Primary Academy 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407" y="2180849"/>
            <a:ext cx="3284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Beechwood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Primary Academy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34580" y="2178135"/>
            <a:ext cx="3233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Oakwood Primary Academy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2030103" y="2596487"/>
            <a:ext cx="3414" cy="369246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16356" y="3019567"/>
            <a:ext cx="1634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Head of School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030103" y="3346354"/>
            <a:ext cx="0" cy="296207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33818" y="3642561"/>
            <a:ext cx="2064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Assistant Head of School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030103" y="3955954"/>
            <a:ext cx="0" cy="296207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61764" y="4288806"/>
            <a:ext cx="1688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School Staff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14530" y="3642561"/>
            <a:ext cx="2064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Assistant Head of School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05630" y="3019566"/>
            <a:ext cx="1634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Head of School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263324" y="2994099"/>
            <a:ext cx="1634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Head of School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059270" y="3613114"/>
            <a:ext cx="2064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Assistant Head of School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6122791" y="2564264"/>
            <a:ext cx="3414" cy="369246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6119375" y="3275511"/>
            <a:ext cx="3414" cy="369246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6115961" y="3919560"/>
            <a:ext cx="3414" cy="369246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10087640" y="2564264"/>
            <a:ext cx="3414" cy="369246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10084226" y="3271098"/>
            <a:ext cx="3414" cy="369246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10080484" y="3882914"/>
            <a:ext cx="3414" cy="369246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815368" y="1651289"/>
            <a:ext cx="2594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Some centralised services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6127912" y="1506413"/>
            <a:ext cx="1707" cy="184623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126205" y="1996226"/>
            <a:ext cx="1707" cy="184623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2033518" y="1835314"/>
            <a:ext cx="2741682" cy="0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7481215" y="1835314"/>
            <a:ext cx="2610167" cy="0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10077640" y="1835314"/>
            <a:ext cx="3414" cy="369246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034041" y="1825299"/>
            <a:ext cx="3414" cy="369246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251038" y="4298490"/>
            <a:ext cx="1688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School Staff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208732" y="4302706"/>
            <a:ext cx="1688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School Staff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10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2121</TotalTime>
  <Words>861</Words>
  <Application>Microsoft Office PowerPoint</Application>
  <PresentationFormat>Custom</PresentationFormat>
  <Paragraphs>104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Metropolitan</vt:lpstr>
      <vt:lpstr>PowerPoint Presentation</vt:lpstr>
      <vt:lpstr>Why are we here? </vt:lpstr>
      <vt:lpstr>What is a Multi Academy Trust? </vt:lpstr>
      <vt:lpstr>The Principles of the  Discovery Multi Academy Trust </vt:lpstr>
      <vt:lpstr>Key Aims for our Trust </vt:lpstr>
      <vt:lpstr>Key Aims for our Trust </vt:lpstr>
      <vt:lpstr>How will the Trust be governed? </vt:lpstr>
      <vt:lpstr>Discovery Multi Academy Trust </vt:lpstr>
      <vt:lpstr>Teaching and Learning Staffing Structure </vt:lpstr>
      <vt:lpstr>What changes will we see? </vt:lpstr>
      <vt:lpstr>How will this affect staff?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Discovery Multi Academy Trust</dc:title>
  <dc:creator>SBuckle</dc:creator>
  <cp:lastModifiedBy>kmason</cp:lastModifiedBy>
  <cp:revision>65</cp:revision>
  <cp:lastPrinted>2016-05-11T11:01:56Z</cp:lastPrinted>
  <dcterms:created xsi:type="dcterms:W3CDTF">2016-05-05T09:43:12Z</dcterms:created>
  <dcterms:modified xsi:type="dcterms:W3CDTF">2016-05-24T15:15:11Z</dcterms:modified>
</cp:coreProperties>
</file>